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Montserrat SemiBold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Helvetica Neue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SemiBold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italic.fntdata"/><Relationship Id="rId25" Type="http://schemas.openxmlformats.org/officeDocument/2006/relationships/font" Target="fonts/MontserratSemiBold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Montserrat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HelveticaNeueLight-bold.fntdata"/><Relationship Id="rId10" Type="http://schemas.openxmlformats.org/officeDocument/2006/relationships/slide" Target="slides/slide5.xml"/><Relationship Id="rId32" Type="http://schemas.openxmlformats.org/officeDocument/2006/relationships/font" Target="fonts/HelveticaNeueLight-regular.fntdata"/><Relationship Id="rId13" Type="http://schemas.openxmlformats.org/officeDocument/2006/relationships/slide" Target="slides/slide8.xml"/><Relationship Id="rId35" Type="http://schemas.openxmlformats.org/officeDocument/2006/relationships/font" Target="fonts/HelveticaNeue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Light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6fee500a5a_2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6fee500a5a_2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fee500a5a_2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fee500a5a_2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fee500a5a_2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fee500a5a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fee500a5a_2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fee500a5a_2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6fee500a5a_2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6fee500a5a_2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6fee500a5a_2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6fee500a5a_2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6fee500a5a_2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6fee500a5a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fea2917f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fea2917f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6fee500a5a_2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6fee500a5a_2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fea2917f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fea2917f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6fea2917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6fea2917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6fea2917f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6fea2917f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6fea2917f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6fea2917f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fea2917f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6fea2917f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6fee500a5a_2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6fee500a5a_2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6fee500a5a_2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6fee500a5a_2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fee500a5a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fee500a5a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jpg"/><Relationship Id="rId4" Type="http://schemas.openxmlformats.org/officeDocument/2006/relationships/image" Target="../media/image20.jpg"/><Relationship Id="rId5" Type="http://schemas.openxmlformats.org/officeDocument/2006/relationships/image" Target="../media/image1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1.jpg"/><Relationship Id="rId5" Type="http://schemas.openxmlformats.org/officeDocument/2006/relationships/image" Target="../media/image29.jpg"/><Relationship Id="rId6" Type="http://schemas.openxmlformats.org/officeDocument/2006/relationships/image" Target="../media/image3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14.png"/><Relationship Id="rId11" Type="http://schemas.openxmlformats.org/officeDocument/2006/relationships/image" Target="../media/image26.png"/><Relationship Id="rId10" Type="http://schemas.openxmlformats.org/officeDocument/2006/relationships/image" Target="../media/image24.png"/><Relationship Id="rId12" Type="http://schemas.openxmlformats.org/officeDocument/2006/relationships/image" Target="../media/image28.png"/><Relationship Id="rId9" Type="http://schemas.openxmlformats.org/officeDocument/2006/relationships/image" Target="../media/image21.png"/><Relationship Id="rId5" Type="http://schemas.openxmlformats.org/officeDocument/2006/relationships/image" Target="../media/image13.png"/><Relationship Id="rId6" Type="http://schemas.openxmlformats.org/officeDocument/2006/relationships/image" Target="../media/image6.png"/><Relationship Id="rId7" Type="http://schemas.openxmlformats.org/officeDocument/2006/relationships/image" Target="../media/image9.png"/><Relationship Id="rId8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925250"/>
            <a:ext cx="8520600" cy="64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We Taught Our Computers to Identify Clothes</a:t>
            </a:r>
            <a:endParaRPr sz="3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577750"/>
            <a:ext cx="8520600" cy="461700"/>
          </a:xfrm>
          <a:prstGeom prst="rect">
            <a:avLst/>
          </a:prstGeom>
          <a:effectLst>
            <a:outerShdw blurRad="85725" rotWithShape="0" algn="bl" dir="8880000" dist="142875">
              <a:schemeClr val="lt1">
                <a:alpha val="42000"/>
              </a:scheme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William Chandra, Spencer Ng, Anthony Nguyen</a:t>
            </a:r>
            <a:endParaRPr sz="1800">
              <a:solidFill>
                <a:srgbClr val="D9D9D9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 (PCA)</a:t>
            </a:r>
            <a:endParaRPr/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11700" y="1152475"/>
            <a:ext cx="4260300" cy="20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Using images with PCA applied results in another okay model.</a:t>
            </a:r>
            <a:br>
              <a:rPr lang="en">
                <a:solidFill>
                  <a:srgbClr val="EFEFEF"/>
                </a:solidFill>
              </a:rPr>
            </a:br>
            <a:endParaRPr>
              <a:solidFill>
                <a:srgbClr val="EFEFE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Thinks that the shirt is underwear, and the jeans and jacket are both shirts.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800" y="554975"/>
            <a:ext cx="3956526" cy="4034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 (SVD Gray)</a:t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152475"/>
            <a:ext cx="3696000" cy="20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Using SVD </a:t>
            </a:r>
            <a:r>
              <a:rPr lang="en">
                <a:solidFill>
                  <a:srgbClr val="F3F3F3"/>
                </a:solidFill>
              </a:rPr>
              <a:t>grayscaled</a:t>
            </a:r>
            <a:r>
              <a:rPr lang="en">
                <a:solidFill>
                  <a:srgbClr val="F3F3F3"/>
                </a:solidFill>
              </a:rPr>
              <a:t> images results in the highest accuracy!</a:t>
            </a:r>
            <a:br>
              <a:rPr lang="en">
                <a:solidFill>
                  <a:srgbClr val="F3F3F3"/>
                </a:solidFill>
              </a:rPr>
            </a:br>
            <a:endParaRPr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Correctly predicts all three test images.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800" y="554987"/>
            <a:ext cx="3956526" cy="403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A1A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490250" y="1740600"/>
            <a:ext cx="6367800" cy="16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you smarter than a CNN Algorithm?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A1A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0200" y="325038"/>
            <a:ext cx="2995612" cy="449341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>
            <p:ph idx="4294967295" type="title"/>
          </p:nvPr>
        </p:nvSpPr>
        <p:spPr>
          <a:xfrm>
            <a:off x="526800" y="1039063"/>
            <a:ext cx="40452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What is this?</a:t>
            </a:r>
            <a:endParaRPr sz="4000"/>
          </a:p>
        </p:txBody>
      </p:sp>
      <p:sp>
        <p:nvSpPr>
          <p:cNvPr id="153" name="Google Shape;153;p25"/>
          <p:cNvSpPr txBox="1"/>
          <p:nvPr>
            <p:ph idx="4294967295" type="subTitle"/>
          </p:nvPr>
        </p:nvSpPr>
        <p:spPr>
          <a:xfrm>
            <a:off x="526800" y="2032350"/>
            <a:ext cx="4045200" cy="14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U</a:t>
            </a:r>
            <a:r>
              <a:rPr lang="en">
                <a:solidFill>
                  <a:schemeClr val="dk1"/>
                </a:solidFill>
              </a:rPr>
              <a:t>nderwear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Dress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Jacket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Skirt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A1A1A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idx="4294967295" type="title"/>
          </p:nvPr>
        </p:nvSpPr>
        <p:spPr>
          <a:xfrm>
            <a:off x="4371650" y="1039063"/>
            <a:ext cx="40452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What is this?</a:t>
            </a:r>
            <a:endParaRPr sz="4000"/>
          </a:p>
        </p:txBody>
      </p:sp>
      <p:sp>
        <p:nvSpPr>
          <p:cNvPr id="159" name="Google Shape;159;p26"/>
          <p:cNvSpPr txBox="1"/>
          <p:nvPr>
            <p:ph idx="4294967295" type="subTitle"/>
          </p:nvPr>
        </p:nvSpPr>
        <p:spPr>
          <a:xfrm>
            <a:off x="4371650" y="2032350"/>
            <a:ext cx="4045200" cy="14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Underwear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Dress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Jacket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Shirt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000" y="327860"/>
            <a:ext cx="2995600" cy="4487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5988" y="152400"/>
            <a:ext cx="2995613" cy="451139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7"/>
          <p:cNvSpPr txBox="1"/>
          <p:nvPr>
            <p:ph idx="4294967295" type="title"/>
          </p:nvPr>
        </p:nvSpPr>
        <p:spPr>
          <a:xfrm>
            <a:off x="526800" y="1039063"/>
            <a:ext cx="40452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What is this?</a:t>
            </a:r>
            <a:endParaRPr sz="4000"/>
          </a:p>
        </p:txBody>
      </p:sp>
      <p:sp>
        <p:nvSpPr>
          <p:cNvPr id="167" name="Google Shape;167;p27"/>
          <p:cNvSpPr txBox="1"/>
          <p:nvPr>
            <p:ph idx="4294967295" type="subTitle"/>
          </p:nvPr>
        </p:nvSpPr>
        <p:spPr>
          <a:xfrm>
            <a:off x="526800" y="2032350"/>
            <a:ext cx="4045200" cy="14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Hat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Dress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Jacket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UcPeriod"/>
            </a:pPr>
            <a:r>
              <a:rPr lang="en">
                <a:solidFill>
                  <a:schemeClr val="dk1"/>
                </a:solidFill>
              </a:rPr>
              <a:t>Underwear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237" y="603206"/>
            <a:ext cx="2434413" cy="3656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9319" y="603206"/>
            <a:ext cx="2225369" cy="3656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9349" y="602149"/>
            <a:ext cx="2434413" cy="365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311700" y="1703700"/>
            <a:ext cx="8520600" cy="17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Clothing is harder to predict than you’d think.</a:t>
            </a:r>
            <a:br>
              <a:rPr lang="en">
                <a:solidFill>
                  <a:srgbClr val="D9D9D9"/>
                </a:solidFill>
              </a:rPr>
            </a:b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What does this mean?</a:t>
            </a:r>
            <a:br>
              <a:rPr lang="en">
                <a:solidFill>
                  <a:srgbClr val="D9D9D9"/>
                </a:solidFill>
              </a:rPr>
            </a:b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Where do we go from here?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0"/>
          <p:cNvPicPr preferRelativeResize="0"/>
          <p:nvPr/>
        </p:nvPicPr>
        <p:blipFill rotWithShape="1">
          <a:blip r:embed="rId3">
            <a:alphaModFix amt="70000"/>
          </a:blip>
          <a:srcRect b="7806" l="0" r="0" t="7798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0"/>
          <p:cNvSpPr txBox="1"/>
          <p:nvPr/>
        </p:nvSpPr>
        <p:spPr>
          <a:xfrm>
            <a:off x="2136300" y="2017650"/>
            <a:ext cx="487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Thank You.</a:t>
            </a:r>
            <a:endParaRPr sz="4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Computers Identify Clothing?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819500" cy="27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We used three CNN models to test it.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I</a:t>
            </a:r>
            <a:r>
              <a:rPr lang="en">
                <a:solidFill>
                  <a:srgbClr val="D9D9D9"/>
                </a:solidFill>
              </a:rPr>
              <a:t>mages with color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I</a:t>
            </a:r>
            <a:r>
              <a:rPr lang="en">
                <a:solidFill>
                  <a:srgbClr val="D9D9D9"/>
                </a:solidFill>
              </a:rPr>
              <a:t>mages with PCA applied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I</a:t>
            </a:r>
            <a:r>
              <a:rPr lang="en">
                <a:solidFill>
                  <a:srgbClr val="D9D9D9"/>
                </a:solidFill>
              </a:rPr>
              <a:t>mages </a:t>
            </a:r>
            <a:r>
              <a:rPr lang="en">
                <a:solidFill>
                  <a:srgbClr val="D9D9D9"/>
                </a:solidFill>
              </a:rPr>
              <a:t>grayscaled</a:t>
            </a:r>
            <a:r>
              <a:rPr lang="en">
                <a:solidFill>
                  <a:srgbClr val="D9D9D9"/>
                </a:solidFill>
              </a:rPr>
              <a:t> using SVD</a:t>
            </a:r>
            <a:br>
              <a:rPr lang="en">
                <a:solidFill>
                  <a:srgbClr val="D9D9D9"/>
                </a:solidFill>
              </a:rPr>
            </a:b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Tested on increasingly difficult pieces of clothing.</a:t>
            </a:r>
            <a:br>
              <a:rPr lang="en">
                <a:solidFill>
                  <a:srgbClr val="D9D9D9"/>
                </a:solidFill>
              </a:rPr>
            </a:b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Game at the end!</a:t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39143" y="835051"/>
            <a:ext cx="2315607" cy="3473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Data and Cleaning 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4821000" cy="25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143</a:t>
            </a:r>
            <a:r>
              <a:rPr lang="en">
                <a:solidFill>
                  <a:srgbClr val="D9D9D9"/>
                </a:solidFill>
              </a:rPr>
              <a:t> categories of clothing (20 used)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Grouped into ten different categories</a:t>
            </a:r>
            <a:br>
              <a:rPr lang="en">
                <a:solidFill>
                  <a:srgbClr val="D9D9D9"/>
                </a:solidFill>
              </a:rPr>
            </a:b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44441 images (1800 x 2400)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Not sorted by category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Random sample of 50 images from each category</a:t>
            </a:r>
            <a:br>
              <a:rPr lang="en">
                <a:solidFill>
                  <a:srgbClr val="D9D9D9"/>
                </a:solidFill>
              </a:rPr>
            </a:b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Time and Storage Constraints</a:t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425" y="214350"/>
            <a:ext cx="1655819" cy="2211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4774" y="2721393"/>
            <a:ext cx="1655820" cy="220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34781" y="214350"/>
            <a:ext cx="1655820" cy="2207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18427" y="2721385"/>
            <a:ext cx="1655820" cy="2207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Grayscaling Images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Tested t</a:t>
            </a:r>
            <a:r>
              <a:rPr lang="en">
                <a:solidFill>
                  <a:srgbClr val="D9D9D9"/>
                </a:solidFill>
              </a:rPr>
              <a:t>wo methods for turning images black and white.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Traditional Method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Singular Value Decomposition</a:t>
            </a:r>
            <a:endParaRPr>
              <a:solidFill>
                <a:srgbClr val="D9D9D9"/>
              </a:solidFill>
            </a:endParaRPr>
          </a:p>
        </p:txBody>
      </p:sp>
      <p:grpSp>
        <p:nvGrpSpPr>
          <p:cNvPr id="79" name="Google Shape;79;p16"/>
          <p:cNvGrpSpPr/>
          <p:nvPr/>
        </p:nvGrpSpPr>
        <p:grpSpPr>
          <a:xfrm>
            <a:off x="829525" y="2496675"/>
            <a:ext cx="7484949" cy="1969875"/>
            <a:chOff x="829525" y="2496675"/>
            <a:chExt cx="7484949" cy="1969875"/>
          </a:xfrm>
        </p:grpSpPr>
        <p:pic>
          <p:nvPicPr>
            <p:cNvPr id="80" name="Google Shape;80;p16"/>
            <p:cNvPicPr preferRelativeResize="0"/>
            <p:nvPr/>
          </p:nvPicPr>
          <p:blipFill rotWithShape="1">
            <a:blip r:embed="rId3">
              <a:alphaModFix/>
            </a:blip>
            <a:srcRect b="25264" l="0" r="0" t="32628"/>
            <a:stretch/>
          </p:blipFill>
          <p:spPr>
            <a:xfrm>
              <a:off x="829525" y="2496675"/>
              <a:ext cx="7484949" cy="19698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" name="Google Shape;81;p16"/>
            <p:cNvSpPr txBox="1"/>
            <p:nvPr/>
          </p:nvSpPr>
          <p:spPr>
            <a:xfrm>
              <a:off x="1587450" y="4127850"/>
              <a:ext cx="951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RGB Image</a:t>
              </a:r>
              <a:endParaRPr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82" name="Google Shape;82;p16"/>
            <p:cNvSpPr txBox="1"/>
            <p:nvPr/>
          </p:nvSpPr>
          <p:spPr>
            <a:xfrm>
              <a:off x="3897950" y="4127838"/>
              <a:ext cx="14409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Traditional Method</a:t>
              </a:r>
              <a:endParaRPr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83" name="Google Shape;83;p16"/>
            <p:cNvSpPr txBox="1"/>
            <p:nvPr/>
          </p:nvSpPr>
          <p:spPr>
            <a:xfrm>
              <a:off x="6551900" y="4127850"/>
              <a:ext cx="1090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SVD Method</a:t>
              </a:r>
              <a:endParaRPr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CA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4353600" cy="31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Covariance matrix - over 70 TB per category!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Used the prcomp library to create the component vectors</a:t>
            </a:r>
            <a:br>
              <a:rPr lang="en">
                <a:solidFill>
                  <a:srgbClr val="D9D9D9"/>
                </a:solidFill>
              </a:rPr>
            </a:b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Chose components based on variance ratios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Started converging at around six principal components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Used enough components that accounted for 95% of the data</a:t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0" l="0" r="0" t="10233"/>
          <a:stretch/>
        </p:blipFill>
        <p:spPr>
          <a:xfrm>
            <a:off x="4935575" y="2571750"/>
            <a:ext cx="3896726" cy="216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5575" y="1060618"/>
            <a:ext cx="3896725" cy="400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925" y="174975"/>
            <a:ext cx="1208027" cy="1940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3320" y="174963"/>
            <a:ext cx="1208027" cy="1940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30714" y="174977"/>
            <a:ext cx="1208027" cy="1940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5934" y="2247690"/>
            <a:ext cx="1208027" cy="1940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53329" y="2247704"/>
            <a:ext cx="1208027" cy="1940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30723" y="2247692"/>
            <a:ext cx="1208027" cy="1940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0800000">
            <a:off x="6991952" y="2247697"/>
            <a:ext cx="1212495" cy="1940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0800000">
            <a:off x="6991958" y="174975"/>
            <a:ext cx="1212490" cy="1940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10800000">
            <a:off x="5640049" y="2247703"/>
            <a:ext cx="1212490" cy="1940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rot="10800000">
            <a:off x="5640050" y="174975"/>
            <a:ext cx="1212499" cy="194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>
            <p:ph type="title"/>
          </p:nvPr>
        </p:nvSpPr>
        <p:spPr>
          <a:xfrm>
            <a:off x="1190288" y="4387200"/>
            <a:ext cx="25341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Six PCAs</a:t>
            </a:r>
            <a:endParaRPr/>
          </a:p>
        </p:txBody>
      </p:sp>
      <p:sp>
        <p:nvSpPr>
          <p:cNvPr id="107" name="Google Shape;107;p18"/>
          <p:cNvSpPr txBox="1"/>
          <p:nvPr>
            <p:ph type="title"/>
          </p:nvPr>
        </p:nvSpPr>
        <p:spPr>
          <a:xfrm>
            <a:off x="5640038" y="4387200"/>
            <a:ext cx="25341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PCAs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11700" y="1152475"/>
            <a:ext cx="85206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We chose a CNN model to handle our classification</a:t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What is a CNN?</a:t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We used a tensor flow CNN model</a:t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Used ReLu for our activation function</a:t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D9D9D9"/>
                </a:solidFill>
              </a:rPr>
              <a:t>Used dropout to improve model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75" y="677263"/>
            <a:ext cx="2525986" cy="3788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9006" y="677262"/>
            <a:ext cx="2525986" cy="378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6939" y="677262"/>
            <a:ext cx="2525986" cy="3788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 (Color)</a:t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311700" y="1152475"/>
            <a:ext cx="3696000" cy="20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Using images with color results in an okay model. </a:t>
            </a:r>
            <a:br>
              <a:rPr lang="en">
                <a:solidFill>
                  <a:srgbClr val="F3F3F3"/>
                </a:solidFill>
              </a:rPr>
            </a:br>
            <a:endParaRPr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Thinks the shirt and jacket are formalwear, and that the jeans are a pair of socks.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799" y="554975"/>
            <a:ext cx="3956526" cy="4039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